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71" r:id="rId3"/>
    <p:sldId id="272" r:id="rId4"/>
    <p:sldId id="273" r:id="rId5"/>
    <p:sldId id="299" r:id="rId6"/>
    <p:sldId id="274" r:id="rId7"/>
    <p:sldId id="275" r:id="rId8"/>
    <p:sldId id="276" r:id="rId9"/>
    <p:sldId id="277" r:id="rId10"/>
    <p:sldId id="258" r:id="rId11"/>
    <p:sldId id="295" r:id="rId12"/>
    <p:sldId id="296" r:id="rId13"/>
    <p:sldId id="297" r:id="rId14"/>
    <p:sldId id="298" r:id="rId15"/>
    <p:sldId id="278" r:id="rId16"/>
    <p:sldId id="301" r:id="rId17"/>
    <p:sldId id="300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5"/>
    <p:restoredTop sz="94712"/>
  </p:normalViewPr>
  <p:slideViewPr>
    <p:cSldViewPr snapToGrid="0" snapToObjects="1">
      <p:cViewPr varScale="1">
        <p:scale>
          <a:sx n="135" d="100"/>
          <a:sy n="135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AF54-02AC-8D4F-85A9-6B2674878E8C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2DDFC-1E80-1E41-B1D0-DF2712B3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4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5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6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7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9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8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629B0-3A17-2049-A2E3-A4FCB0D3519B}" type="slidenum">
              <a:rPr lang="en-US"/>
              <a:pPr/>
              <a:t>9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6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822D-145B-1F44-9456-CCC6B2A7F99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6DA55-59E6-374F-9592-1BE37FBDF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jpeg"/><Relationship Id="rId5" Type="http://schemas.openxmlformats.org/officeDocument/2006/relationships/image" Target="../media/image10.emf"/><Relationship Id="rId6" Type="http://schemas.openxmlformats.org/officeDocument/2006/relationships/image" Target="../media/image11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Relationship Id="rId3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structure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PCA</a:t>
            </a:r>
          </a:p>
          <a:p>
            <a:r>
              <a:rPr lang="en-US" dirty="0" smtClean="0"/>
              <a:t>UMAP</a:t>
            </a:r>
          </a:p>
          <a:p>
            <a:r>
              <a:rPr lang="en-US" dirty="0" smtClean="0"/>
              <a:t>ADMIXTURE</a:t>
            </a:r>
          </a:p>
          <a:p>
            <a:r>
              <a:rPr lang="en-US" dirty="0" err="1" smtClean="0"/>
              <a:t>ConStruct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796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2061" y="507658"/>
            <a:ext cx="8059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PCoA</a:t>
            </a:r>
            <a:r>
              <a:rPr lang="en-US" dirty="0" smtClean="0"/>
              <a:t>: </a:t>
            </a:r>
            <a:r>
              <a:rPr lang="en-US" dirty="0" smtClean="0"/>
              <a:t>takes not the original point coordinates, but square matrix of distances between points</a:t>
            </a:r>
          </a:p>
          <a:p>
            <a:endParaRPr lang="en-US" dirty="0"/>
          </a:p>
          <a:p>
            <a:pPr algn="ctr"/>
            <a:r>
              <a:rPr lang="en-US" i="1" dirty="0"/>
              <a:t>v</a:t>
            </a:r>
            <a:r>
              <a:rPr lang="en-US" i="1" dirty="0" smtClean="0"/>
              <a:t>egan::</a:t>
            </a:r>
            <a:r>
              <a:rPr lang="en-US" i="1" dirty="0" err="1" smtClean="0"/>
              <a:t>capscale</a:t>
            </a:r>
            <a:endParaRPr lang="en-US" i="1" dirty="0" smtClean="0"/>
          </a:p>
          <a:p>
            <a:pPr algn="ctr"/>
            <a:r>
              <a:rPr lang="en-US" i="1" dirty="0"/>
              <a:t>v</a:t>
            </a:r>
            <a:r>
              <a:rPr lang="en-US" i="1" dirty="0" smtClean="0"/>
              <a:t>egan::</a:t>
            </a:r>
            <a:r>
              <a:rPr lang="en-US" i="1" dirty="0" err="1" smtClean="0"/>
              <a:t>adonis</a:t>
            </a:r>
            <a:r>
              <a:rPr lang="en-US" i="1" dirty="0" smtClean="0"/>
              <a:t> </a:t>
            </a:r>
            <a:r>
              <a:rPr lang="en-US" dirty="0" smtClean="0"/>
              <a:t>(to test for significance of grouping by specific factor)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90" y="2665949"/>
            <a:ext cx="3235199" cy="3148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" y="2441050"/>
            <a:ext cx="4123240" cy="337356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572000" y="3792772"/>
            <a:ext cx="445273" cy="53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7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28" y="1388706"/>
            <a:ext cx="3501821" cy="41290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7983" y="889243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Observed </a:t>
            </a: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(whole genome)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8682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4314825"/>
            <a:ext cx="1847850" cy="1685925"/>
            <a:chOff x="7426371" y="1894016"/>
            <a:chExt cx="2463800" cy="22479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1" y="1894016"/>
              <a:ext cx="2463800" cy="2247900"/>
            </a:xfrm>
            <a:prstGeom prst="rect">
              <a:avLst/>
            </a:prstGeom>
          </p:spPr>
        </p:pic>
        <p:sp>
          <p:nvSpPr>
            <p:cNvPr id="30" name="Right Bracket 29"/>
            <p:cNvSpPr/>
            <p:nvPr/>
          </p:nvSpPr>
          <p:spPr>
            <a:xfrm rot="16200000">
              <a:off x="8631733" y="1962356"/>
              <a:ext cx="251385" cy="407104"/>
            </a:xfrm>
            <a:prstGeom prst="righ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29760"/>
            <a:stretch/>
          </p:blipFill>
          <p:spPr>
            <a:xfrm flipV="1">
              <a:off x="9422293" y="2808816"/>
              <a:ext cx="239161" cy="456662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22428" y="1388706"/>
            <a:ext cx="3501821" cy="4129013"/>
            <a:chOff x="4060871" y="257487"/>
            <a:chExt cx="3403600" cy="40132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871" y="257487"/>
              <a:ext cx="3403600" cy="40132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6384151" y="1432560"/>
              <a:ext cx="9144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92980" y="3010591"/>
              <a:ext cx="9144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27991" y="2942344"/>
              <a:ext cx="252715" cy="246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50" dirty="0">
                  <a:latin typeface="Helvetica" charset="0"/>
                  <a:ea typeface="Helvetica" charset="0"/>
                  <a:cs typeface="Helvetica" charset="0"/>
                </a:rPr>
                <a:t>3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25862" y="1364313"/>
              <a:ext cx="252715" cy="246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" charset="0"/>
                  <a:ea typeface="Helvetica" charset="0"/>
                  <a:cs typeface="Helvetica" charset="0"/>
                </a:rPr>
                <a:t>2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77983" y="889243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Observed </a:t>
            </a: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(whole genome)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3206" y="4221259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/>
              <a:t>**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2253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8"/>
          <a:stretch/>
        </p:blipFill>
        <p:spPr>
          <a:xfrm>
            <a:off x="7638702" y="857250"/>
            <a:ext cx="1505299" cy="168592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4221259"/>
            <a:ext cx="1847850" cy="1779491"/>
            <a:chOff x="7426371" y="1769261"/>
            <a:chExt cx="2463800" cy="23726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1" y="1894016"/>
              <a:ext cx="2463800" cy="2247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577312" y="1769261"/>
              <a:ext cx="42575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/>
                <a:t>**</a:t>
              </a:r>
              <a:endParaRPr lang="en-US" sz="105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r="29760"/>
            <a:stretch/>
          </p:blipFill>
          <p:spPr>
            <a:xfrm flipV="1">
              <a:off x="9422293" y="2808816"/>
              <a:ext cx="239161" cy="456662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22428" y="1388706"/>
            <a:ext cx="3501821" cy="4129013"/>
            <a:chOff x="4060871" y="257487"/>
            <a:chExt cx="3403600" cy="40132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871" y="257487"/>
              <a:ext cx="3403600" cy="40132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6384151" y="1432560"/>
              <a:ext cx="9144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92980" y="3010591"/>
              <a:ext cx="9144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27991" y="2942344"/>
              <a:ext cx="252715" cy="246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50" dirty="0">
                  <a:latin typeface="Helvetica" charset="0"/>
                  <a:ea typeface="Helvetica" charset="0"/>
                  <a:cs typeface="Helvetica" charset="0"/>
                </a:rPr>
                <a:t>3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25862" y="1364313"/>
              <a:ext cx="252715" cy="246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" charset="0"/>
                  <a:ea typeface="Helvetica" charset="0"/>
                  <a:cs typeface="Helvetica" charset="0"/>
                </a:rPr>
                <a:t>2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80" y="1388706"/>
            <a:ext cx="3501821" cy="41290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7983" y="889243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Observed </a:t>
            </a: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(whole genome)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:</a:t>
            </a:r>
          </a:p>
        </p:txBody>
      </p:sp>
      <p:sp>
        <p:nvSpPr>
          <p:cNvPr id="21" name="Right Bracket 20"/>
          <p:cNvSpPr/>
          <p:nvPr/>
        </p:nvSpPr>
        <p:spPr>
          <a:xfrm rot="16200000">
            <a:off x="904022" y="4366080"/>
            <a:ext cx="188539" cy="305328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550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2448" y="857250"/>
            <a:ext cx="4281932" cy="2613135"/>
            <a:chOff x="4046357" y="257487"/>
            <a:chExt cx="6576105" cy="40132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62" y="257487"/>
              <a:ext cx="3403600" cy="40132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046357" y="257487"/>
              <a:ext cx="3403600" cy="4013200"/>
              <a:chOff x="4046357" y="257487"/>
              <a:chExt cx="3403600" cy="401320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357" y="257487"/>
                <a:ext cx="3403600" cy="40132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369637" y="1432560"/>
                <a:ext cx="91440" cy="109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78466" y="3010591"/>
                <a:ext cx="91440" cy="109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590493" y="2942343"/>
                <a:ext cx="350078" cy="283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600" dirty="0">
                    <a:latin typeface="Helvetica" charset="0"/>
                    <a:ea typeface="Helvetica" charset="0"/>
                    <a:cs typeface="Helvetica" charset="0"/>
                  </a:rPr>
                  <a:t>3</a:t>
                </a:r>
                <a:endParaRPr lang="en-US" sz="105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288362" y="1364313"/>
                <a:ext cx="350078" cy="283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charset="0"/>
                    <a:ea typeface="Helvetica" charset="0"/>
                    <a:cs typeface="Helvetica" charset="0"/>
                  </a:rPr>
                  <a:t>2</a:t>
                </a:r>
                <a:endParaRPr lang="en-US" sz="105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</p:grpSp>
      <p:pic>
        <p:nvPicPr>
          <p:cNvPr id="34" name="Picture 33" descr="DSCN0642_twins_tag18a_c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2"/>
          <a:stretch>
            <a:fillRect/>
          </a:stretch>
        </p:blipFill>
        <p:spPr bwMode="auto">
          <a:xfrm>
            <a:off x="238936" y="4508459"/>
            <a:ext cx="1313213" cy="13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5435" y="4195987"/>
            <a:ext cx="1129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M. cavernosa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929078" y="1219175"/>
            <a:ext cx="1847850" cy="1685925"/>
            <a:chOff x="7426371" y="1894016"/>
            <a:chExt cx="2463800" cy="22479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1" y="1894016"/>
              <a:ext cx="2463800" cy="22479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/>
            <a:srcRect r="29760"/>
            <a:stretch/>
          </p:blipFill>
          <p:spPr>
            <a:xfrm flipV="1">
              <a:off x="9422293" y="2808816"/>
              <a:ext cx="239161" cy="4566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8"/>
          <a:stretch/>
        </p:blipFill>
        <p:spPr>
          <a:xfrm>
            <a:off x="6809727" y="1218001"/>
            <a:ext cx="1505299" cy="1685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0375" y="2846749"/>
            <a:ext cx="6872678" cy="30931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“races” showing strong genetic divergence</a:t>
            </a:r>
          </a:p>
          <a:p>
            <a:endParaRPr lang="en-US" dirty="0"/>
          </a:p>
          <a:p>
            <a:r>
              <a:rPr lang="en-US" dirty="0"/>
              <a:t>Two </a:t>
            </a:r>
            <a:r>
              <a:rPr lang="en-US" b="1" dirty="0"/>
              <a:t>sympatric</a:t>
            </a:r>
            <a:r>
              <a:rPr lang="en-US" dirty="0"/>
              <a:t> “Deep” races highly specialized for deep habitat</a:t>
            </a:r>
          </a:p>
          <a:p>
            <a:endParaRPr lang="en-US" dirty="0"/>
          </a:p>
          <a:p>
            <a:r>
              <a:rPr lang="en-US" dirty="0"/>
              <a:t>“Nearshore” and “Offshore” races are also somewhat specialized</a:t>
            </a:r>
            <a:br>
              <a:rPr lang="en-US" dirty="0"/>
            </a:br>
            <a:r>
              <a:rPr lang="en-US" sz="1500" dirty="0"/>
              <a:t>(~</a:t>
            </a:r>
            <a:r>
              <a:rPr lang="en-US" sz="1500" b="1" dirty="0"/>
              <a:t>3x mortality cost </a:t>
            </a:r>
            <a:r>
              <a:rPr lang="en-US" sz="1500" dirty="0"/>
              <a:t>if a juvenile lands in a wrong habitat)</a:t>
            </a:r>
          </a:p>
          <a:p>
            <a:endParaRPr lang="en-US" dirty="0"/>
          </a:p>
          <a:p>
            <a:r>
              <a:rPr lang="en-US" dirty="0"/>
              <a:t>Between-race 1</a:t>
            </a:r>
            <a:r>
              <a:rPr lang="en-US" baseline="30000" dirty="0"/>
              <a:t>st</a:t>
            </a:r>
            <a:r>
              <a:rPr lang="en-US" dirty="0"/>
              <a:t> generation hybrids are common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 Considerable fraction of the genome must be under selection against introgression across race boundaries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750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27" y="1079653"/>
            <a:ext cx="6780877" cy="5159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59430" cy="7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4696" cy="728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8130" b="7792"/>
          <a:stretch/>
        </p:blipFill>
        <p:spPr>
          <a:xfrm>
            <a:off x="413467" y="1573416"/>
            <a:ext cx="4083119" cy="4431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600" y="927085"/>
            <a:ext cx="3319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UK biobank: PCA</a:t>
            </a:r>
          </a:p>
          <a:p>
            <a:r>
              <a:rPr lang="en-US" dirty="0" smtClean="0"/>
              <a:t>Colored by self-reported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4696" cy="728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6" t="-1080" b="927"/>
          <a:stretch/>
        </p:blipFill>
        <p:spPr>
          <a:xfrm>
            <a:off x="452487" y="1521512"/>
            <a:ext cx="7832771" cy="481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6550" y="99829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UK </a:t>
            </a:r>
            <a:r>
              <a:rPr lang="en-US" smtClean="0"/>
              <a:t>biobank: PCA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0706" y="99829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UMAP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80706" y="475072"/>
            <a:ext cx="286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Prioritize local structure, do not preserve </a:t>
            </a:r>
            <a:r>
              <a:rPr lang="en-US" sz="1400" smtClean="0"/>
              <a:t>long-distance similarities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58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5208" y="1065971"/>
            <a:ext cx="45874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SpaceMix</a:t>
            </a:r>
            <a:r>
              <a:rPr lang="en-US" sz="1350" dirty="0"/>
              <a:t>: detects of </a:t>
            </a:r>
            <a:r>
              <a:rPr lang="en-US" sz="1350" b="1" dirty="0"/>
              <a:t>one-time long-distance migration events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1" y="1449595"/>
            <a:ext cx="4601139" cy="425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5037" y="2159277"/>
            <a:ext cx="243620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SpaceMix</a:t>
            </a:r>
            <a:r>
              <a:rPr lang="en-US" sz="1350" dirty="0"/>
              <a:t> can get rather confusing with real data (“</a:t>
            </a:r>
            <a:r>
              <a:rPr lang="en-US" sz="1350" dirty="0" err="1"/>
              <a:t>geogenetic</a:t>
            </a:r>
            <a:r>
              <a:rPr lang="en-US" sz="1350" dirty="0"/>
              <a:t> space”)</a:t>
            </a:r>
            <a:endParaRPr lang="en-US" sz="13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2" y="857250"/>
            <a:ext cx="3756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0372" y="454196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SNP covariance matrix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57061" y="1587506"/>
            <a:ext cx="4941450" cy="3986165"/>
            <a:chOff x="609773" y="2282432"/>
            <a:chExt cx="4083974" cy="32446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773" y="2282432"/>
              <a:ext cx="4083974" cy="324460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9773" y="2282432"/>
              <a:ext cx="1924107" cy="21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008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71" y="1612624"/>
            <a:ext cx="7165091" cy="4070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8922" y="1065972"/>
            <a:ext cx="6123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EEMS: quantifies barriers </a:t>
            </a:r>
            <a:r>
              <a:rPr lang="en-US" sz="1500"/>
              <a:t>to migration </a:t>
            </a:r>
            <a:r>
              <a:rPr lang="en-US" sz="1500" b="1" dirty="0"/>
              <a:t>between neighboring points in space</a:t>
            </a:r>
          </a:p>
        </p:txBody>
      </p:sp>
    </p:spTree>
    <p:extLst>
      <p:ext uri="{BB962C8B-B14F-4D97-AF65-F5344CB8AC3E}">
        <p14:creationId xmlns:p14="http://schemas.microsoft.com/office/powerpoint/2010/main" val="156298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9713" y="1075911"/>
            <a:ext cx="580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Un-PC: nice </a:t>
            </a:r>
            <a:r>
              <a:rPr lang="en-US"/>
              <a:t>simple idea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675" y="1980371"/>
            <a:ext cx="2457950" cy="3692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9339" y="4693755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1284" y="2721000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17" y="2532823"/>
            <a:ext cx="2382428" cy="21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530" y="1025245"/>
            <a:ext cx="58044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Un-PC: nice simple idea </a:t>
            </a:r>
          </a:p>
          <a:p>
            <a:r>
              <a:rPr lang="en-US" sz="1350" dirty="0"/>
              <a:t>(does not subscribe to the notion that migration should mostly happen between neighboring populations)</a:t>
            </a:r>
            <a:endParaRPr lang="en-US" sz="13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39339" y="4693755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1284" y="2721000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22" y="2541105"/>
            <a:ext cx="2399765" cy="2152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20" y="2059885"/>
            <a:ext cx="2294906" cy="3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20273" y="4822964"/>
            <a:ext cx="13706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Higher migration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2217" y="2850209"/>
            <a:ext cx="1335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Lower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17" y="2179155"/>
            <a:ext cx="2513456" cy="3821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09" y="3127209"/>
            <a:ext cx="2354430" cy="1871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" y="3181981"/>
            <a:ext cx="2123916" cy="1640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7" y="968860"/>
            <a:ext cx="3955774" cy="19953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1113" y="5099963"/>
            <a:ext cx="8402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spacemix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4001720" y="5117898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3179" y="1689518"/>
            <a:ext cx="62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Un-PC</a:t>
            </a:r>
          </a:p>
        </p:txBody>
      </p:sp>
    </p:spTree>
    <p:extLst>
      <p:ext uri="{BB962C8B-B14F-4D97-AF65-F5344CB8AC3E}">
        <p14:creationId xmlns:p14="http://schemas.microsoft.com/office/powerpoint/2010/main" val="173332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7094"/>
            <a:ext cx="9144000" cy="4182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68915" y="4035669"/>
            <a:ext cx="2875085" cy="188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0564" y="80007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 / ADMIXTURE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441" y="5455558"/>
            <a:ext cx="8333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Model-based: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assumes K ancestral populations with AFs in HWE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represents each individual’s genotype as a mix of these ancestral populations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i="1" dirty="0" smtClean="0">
                <a:solidFill>
                  <a:srgbClr val="0070C0"/>
                </a:solidFill>
              </a:rPr>
              <a:t>must thin data to avoid LD and remove highly differentiated outliers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" y="70337"/>
            <a:ext cx="261629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6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3" y="4572010"/>
            <a:ext cx="8794331" cy="213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97" y="-296265"/>
            <a:ext cx="6046503" cy="5329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94167" y="6086123"/>
            <a:ext cx="18458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admixturePlotting_v5.R</a:t>
            </a:r>
            <a:endParaRPr lang="en-US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245936" y="1327712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Idotea</a:t>
            </a:r>
            <a:r>
              <a:rPr lang="en-US" i="1" dirty="0" smtClean="0"/>
              <a:t> </a:t>
            </a:r>
            <a:r>
              <a:rPr lang="en-US" i="1" dirty="0" err="1" smtClean="0"/>
              <a:t>baltica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1769"/>
            <a:ext cx="3414467" cy="25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0" y="4629150"/>
            <a:ext cx="8794331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1179616" y="-211777"/>
            <a:ext cx="6527470" cy="5307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7582" y="562242"/>
            <a:ext cx="610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tess3r</a:t>
            </a:r>
          </a:p>
        </p:txBody>
      </p:sp>
    </p:spTree>
    <p:extLst>
      <p:ext uri="{BB962C8B-B14F-4D97-AF65-F5344CB8AC3E}">
        <p14:creationId xmlns:p14="http://schemas.microsoft.com/office/powerpoint/2010/main" val="20796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3636" y="588903"/>
            <a:ext cx="6530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ANGSD: similarity matrices based on </a:t>
            </a:r>
            <a:r>
              <a:rPr lang="en-US" b="1" dirty="0" smtClean="0"/>
              <a:t>sampling a single read per SNP</a:t>
            </a:r>
          </a:p>
          <a:p>
            <a:pPr algn="ctr"/>
            <a:r>
              <a:rPr lang="en-US" i="1" dirty="0" smtClean="0"/>
              <a:t>(robust to variation in coverage among samples!)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59" y="1707615"/>
            <a:ext cx="7250060" cy="44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56" y="1368166"/>
            <a:ext cx="4970228" cy="4066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9286" y="811033"/>
            <a:ext cx="30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IBS matrix for 153 singing mice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14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7344" y="130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Principal Component Analysis (PCA)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90223" y="1122964"/>
            <a:ext cx="7723481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Input</a:t>
            </a:r>
            <a:r>
              <a:rPr lang="en-US" dirty="0" smtClean="0"/>
              <a:t>:  data with multiple (potentially correlated) measurements</a:t>
            </a:r>
          </a:p>
          <a:p>
            <a:endParaRPr lang="en-US" dirty="0" smtClean="0"/>
          </a:p>
          <a:p>
            <a:r>
              <a:rPr lang="en-US" sz="2000" b="1" dirty="0" smtClean="0"/>
              <a:t>Desired output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	geometrically the same distribution of the data points, represented</a:t>
            </a:r>
          </a:p>
          <a:p>
            <a:r>
              <a:rPr lang="en-US" dirty="0" smtClean="0"/>
              <a:t>         in </a:t>
            </a:r>
            <a:r>
              <a:rPr lang="en-US" u="sng" dirty="0" smtClean="0"/>
              <a:t>uncorrelated </a:t>
            </a:r>
            <a:r>
              <a:rPr lang="en-US" dirty="0" smtClean="0"/>
              <a:t>(orthogonal) coordinate axes and </a:t>
            </a:r>
            <a:r>
              <a:rPr lang="en-US" u="sng" dirty="0" smtClean="0"/>
              <a:t>rotated</a:t>
            </a:r>
            <a:r>
              <a:rPr lang="en-US" dirty="0" smtClean="0"/>
              <a:t> to display the  	most important axes first</a:t>
            </a:r>
          </a:p>
          <a:p>
            <a:endParaRPr lang="en-US" dirty="0"/>
          </a:p>
          <a:p>
            <a:r>
              <a:rPr lang="en-US" dirty="0" smtClean="0"/>
              <a:t>Unlike </a:t>
            </a:r>
            <a:r>
              <a:rPr lang="en-US" dirty="0" err="1" smtClean="0"/>
              <a:t>heatmaps</a:t>
            </a:r>
            <a:r>
              <a:rPr lang="en-US" dirty="0" smtClean="0"/>
              <a:t> / hierarchical clusters in the earlier slide, allows for </a:t>
            </a:r>
            <a:r>
              <a:rPr lang="en-US" b="1" dirty="0" smtClean="0"/>
              <a:t>statistical tests to verify significance of the observed groupings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9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Principal Component Analysis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32" y="1307630"/>
            <a:ext cx="5439192" cy="4242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32" y="1382889"/>
            <a:ext cx="5436431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Principal Component Analysis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32" y="1307630"/>
            <a:ext cx="5439192" cy="42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1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Principal Component Analysis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32" y="1307630"/>
            <a:ext cx="5439192" cy="4242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44" y="1307630"/>
            <a:ext cx="5412880" cy="42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5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7344" y="-2574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Principal Component Analysis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7" y="1683926"/>
            <a:ext cx="4580977" cy="34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17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267</Words>
  <Application>Microsoft Macintosh PowerPoint</Application>
  <PresentationFormat>On-screen Show (4:3)</PresentationFormat>
  <Paragraphs>80</Paragraphs>
  <Slides>26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Population structure  </vt:lpstr>
      <vt:lpstr>PowerPoint Presentation</vt:lpstr>
      <vt:lpstr>PowerPoint Presentation</vt:lpstr>
      <vt:lpstr>PowerPoint Presentation</vt:lpstr>
      <vt:lpstr>Principal Component Analysis (PCA)</vt:lpstr>
      <vt:lpstr>Principal Component Analysis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Populaiton structure analysis</dc:title>
  <dc:creator>Misha Matz</dc:creator>
  <cp:lastModifiedBy>Misha Matz</cp:lastModifiedBy>
  <cp:revision>29</cp:revision>
  <dcterms:created xsi:type="dcterms:W3CDTF">2018-01-23T00:58:40Z</dcterms:created>
  <dcterms:modified xsi:type="dcterms:W3CDTF">2020-02-26T22:23:21Z</dcterms:modified>
</cp:coreProperties>
</file>